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2" r:id="rId4"/>
    <p:sldId id="281" r:id="rId5"/>
    <p:sldId id="280" r:id="rId6"/>
    <p:sldId id="284" r:id="rId7"/>
    <p:sldId id="258" r:id="rId8"/>
    <p:sldId id="259" r:id="rId9"/>
    <p:sldId id="260" r:id="rId10"/>
    <p:sldId id="271" r:id="rId11"/>
    <p:sldId id="272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268" r:id="rId22"/>
    <p:sldId id="273" r:id="rId23"/>
    <p:sldId id="274" r:id="rId24"/>
    <p:sldId id="275" r:id="rId25"/>
    <p:sldId id="276" r:id="rId26"/>
    <p:sldId id="278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8E954-3BA0-4520-A7D9-C29D308C1B5B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5E874-052A-4D34-994E-8CC61097AB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40FE9-51BF-4CFC-840C-47D20A0CA544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885BE-0EBF-4CCB-A378-FA6F75DEE1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8DDD1-93DC-4CC5-BF87-720D10A53937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1C95D-659F-4866-9C0D-E682D91140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74F69-6F88-4856-B9CD-147E587094E4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E4C7C-74EA-43C6-9A3A-377C00FF35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0BAA5-AEF6-4C10-971C-B022B75680D7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8E215-0956-4A33-8CF2-350D698E24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CEFA-2961-4749-8A10-2DD373A8B360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509B-F68C-4017-A8F3-533FAAE09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024B2-03EF-4E16-B5CE-DE13CD5FECE4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8A5B0-63F2-4B3F-9E36-7FEB822FC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169D5-794C-49F2-82B2-047690FCD6DF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2205A-6F08-41DA-BAC8-6238C5769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F1936-21B5-4ECE-A658-51129CC66C76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44BC8-AD5D-4C09-BFDF-6E88951B50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AE7AB-F0E8-402B-AA5F-49BA5D14C81B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8BB25-B007-498E-A158-741A0D64C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4EC5C-7E71-4DA1-8D60-214C48D3E290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5BB92-797C-4FAD-8F30-1FEF30C96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Documents and Settings\Admin\Рабочий стол\Копия СВЕТОФОРЧИК\Копия (2) г7ш78вак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558784-F11B-4E09-9F69-D8A9AE5C3541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48DE27-2EAE-4706-ABB6-0D7E33936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18733355">
            <a:off x="-245284" y="3696492"/>
            <a:ext cx="446410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rgbClr val="7030A0"/>
                  </a:solidFill>
                  <a:prstDash val="solid"/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Дорожные</a:t>
            </a:r>
            <a:endParaRPr lang="ru-RU" sz="5400" b="1" dirty="0">
              <a:ln w="9000" cmpd="sng">
                <a:solidFill>
                  <a:srgbClr val="7030A0"/>
                </a:solidFill>
                <a:prstDash val="solid"/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path path="shape">
                  <a:fillToRect l="50000" t="50000" r="50000" b="50000"/>
                </a:path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176761">
            <a:off x="5796257" y="3185744"/>
            <a:ext cx="254108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cap="all" dirty="0">
                <a:ln/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shape">
                    <a:fillToRect l="50000" t="50000" r="50000" b="50000"/>
                  </a:path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знаки</a:t>
            </a:r>
          </a:p>
        </p:txBody>
      </p:sp>
    </p:spTree>
  </p:cSld>
  <p:clrMapOvr>
    <a:masterClrMapping/>
  </p:clrMapOvr>
  <p:transition advTm="753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Рисунок 21" descr="Стихи о дорожных знаках. Дорожный знак. Дет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143250"/>
            <a:ext cx="289877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85750" y="3357563"/>
            <a:ext cx="657225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Посреди дороги дети,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Мы всегда за них в ответе.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Чтоб не плакал их родитель,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Будь внимательней, водитель!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428604"/>
            <a:ext cx="32042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"Дети"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28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18576 -0.2560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-12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Рисунок 29" descr="Стихи о дорожных знаках. Дорожный знак. Дорожные работы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3214688"/>
            <a:ext cx="3157538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429000"/>
            <a:ext cx="635793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Знак "дорожные работы".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Чинит здесь дорогу кто-то.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Скорость сбавить нужно будет,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Там ведь на дороге люди.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357166"/>
            <a:ext cx="6732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Знак "Дорожные работы"</a:t>
            </a:r>
            <a:endParaRPr lang="ru-RU" sz="4000" dirty="0">
              <a:ln w="12700">
                <a:solidFill>
                  <a:srgbClr val="7030A0"/>
                </a:solidFill>
              </a:ln>
              <a:gradFill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5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0.20469 -0.2564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12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5" descr="Стихи о дорожных знаках. Дорожный знак. Обгон запрещен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3563" y="2928938"/>
            <a:ext cx="2881312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71500" y="3286125"/>
            <a:ext cx="557212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Знак любителей обгона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Объявляет вне закона.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 этом месте, сразу ясно,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Обгонять других опасно!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285728"/>
            <a:ext cx="61423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"Обгон запрещен"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4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9838 L 0.25034 -0.2349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Рисунок 6" descr="Стихи о дорожных знаках. Дорожный знак. Пешеходный переход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2786063"/>
            <a:ext cx="25400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4375" y="3357563"/>
            <a:ext cx="557212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Здесь наземный переход,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Ходит целый день народ.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Ты, водитель, не грусти,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Пешехода пропусти!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0"/>
            <a:ext cx="521270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"Пешеходный </a:t>
            </a:r>
          </a:p>
          <a:p>
            <a:pPr algn="ctr"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переход"</a:t>
            </a:r>
            <a:endParaRPr lang="ru-RU" sz="4000" dirty="0">
              <a:ln w="9525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27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2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1 0.08217 L 0.19757 -0.198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14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Рисунок 7" descr="Стихи о дорожных знаках. Дорожный знак. Движение без остановки запрещено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88" y="3357563"/>
            <a:ext cx="25717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643313"/>
            <a:ext cx="6215062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Ты, шофер, не торопись,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Видишь знак, остановись!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Прежде чем продолжить путь,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Осмотреться не забудь.</a:t>
            </a:r>
            <a:endParaRPr lang="ru-RU" sz="3600" b="1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5952" y="214290"/>
            <a:ext cx="6572328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81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"Движение без остановки запрещено"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81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30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75 0.05093 L 0.27275 -0.28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Рисунок 8" descr="Стихи о дорожных знаках. Дорожный знак. Движение пешеходов запрещено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63" y="2643188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571875"/>
            <a:ext cx="585787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latin typeface="Monotype Corsiva" pitchFamily="66" charset="0"/>
              </a:rPr>
              <a:t>В дождь и в ясную погоду</a:t>
            </a:r>
            <a:br>
              <a:rPr lang="ru-RU" sz="4400" b="1">
                <a:latin typeface="Monotype Corsiva" pitchFamily="66" charset="0"/>
              </a:rPr>
            </a:br>
            <a:r>
              <a:rPr lang="ru-RU" sz="4400" b="1">
                <a:latin typeface="Monotype Corsiva" pitchFamily="66" charset="0"/>
              </a:rPr>
              <a:t>Здесь не ходят пешеходы.</a:t>
            </a:r>
            <a:br>
              <a:rPr lang="ru-RU" sz="4400" b="1">
                <a:latin typeface="Monotype Corsiva" pitchFamily="66" charset="0"/>
              </a:rPr>
            </a:br>
            <a:r>
              <a:rPr lang="ru-RU" sz="4400" b="1">
                <a:latin typeface="Monotype Corsiva" pitchFamily="66" charset="0"/>
              </a:rPr>
              <a:t>Говорит им знак одно:</a:t>
            </a:r>
            <a:br>
              <a:rPr lang="ru-RU" sz="4400" b="1">
                <a:latin typeface="Monotype Corsiva" pitchFamily="66" charset="0"/>
              </a:rPr>
            </a:br>
            <a:r>
              <a:rPr lang="ru-RU" sz="4400" b="1">
                <a:latin typeface="Monotype Corsiva" pitchFamily="66" charset="0"/>
              </a:rPr>
              <a:t>"Вам ходить запрещено!"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0"/>
            <a:ext cx="6286544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08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"Движение пешеходов запрещено"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08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37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77 0.12939 L 0.26077 -0.2039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Рисунок 10" descr="Стихи о дорожных знаках. Дорожный знак. Поворот запрещен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538" y="3019425"/>
            <a:ext cx="55499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714750"/>
            <a:ext cx="642937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Эти знаки на пути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Ни за что не пропусти.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Есть у них одна забота –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Запрещать нам повороты.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357166"/>
            <a:ext cx="67644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Знак "Поворот запрещен"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4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05 0.05995 L 0.16285 -0.24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-15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Рисунок 11" descr="Стихи о дорожных знаках. Дорожный знак. Остановка запрещена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500" y="3071813"/>
            <a:ext cx="2786063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571875"/>
            <a:ext cx="664368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Здесь машину не грузи,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Не паркуй, не тормози.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Этот знак всем говорит: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"Тот не прав, кто здесь стоит!"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142852"/>
            <a:ext cx="5286412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Знак "Остановка запрещена"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  <a:tileRect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4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19 0.07176 L 0.28247 -0.240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-15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3" descr="Стихи о дорожных знаках. Дорожный знак. Главная дорога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25" y="328612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2357438"/>
            <a:ext cx="692943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Вот он знак, каких немного: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Это главная дорога!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Если едешь ты по ней,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Всех становишься главней,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И тебе, как будто Богу,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Уступают все дорогу!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57166"/>
            <a:ext cx="59764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"Главная дорога"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1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11 0.07222 L 0.21198 -0.261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16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Рисунок 14" descr="Стихи о дорожных знаках. Дорожный знак. Автомагистраль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2500313"/>
            <a:ext cx="1935162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429000"/>
            <a:ext cx="68580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С ветерком и без печали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Мчимся мы по магистрали.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Там, где этот знак стоит,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Путь ничто не преградит!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57166"/>
            <a:ext cx="61802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Знак "Автомагистраль"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3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89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8 0.14514 L 0.26268 -0.1569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-15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500063" y="2071688"/>
            <a:ext cx="5715000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ru-RU" sz="2800" b="1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совершен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твование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знаний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о правилах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дорожного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движения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Font typeface="Wingdings" pitchFamily="2" charset="2"/>
              <a:buNone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Задачи: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Вспомнить значение светофора.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Рассказать о дорожных знаках.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Призвать к соблюдению правил дорожного движения.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</a:p>
        </p:txBody>
      </p:sp>
    </p:spTree>
  </p:cSld>
  <p:clrMapOvr>
    <a:masterClrMapping/>
  </p:clrMapOvr>
  <p:transition advTm="133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Рисунок 16" descr="Стихи о дорожных знаках. Дорожный знак. Место остановки автобуса, троллейбуса, трамвая и такс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3429000"/>
            <a:ext cx="595788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928794" y="214290"/>
            <a:ext cx="7215206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"Место остановки автобуса, троллейбуса, трамвая и такси"</a:t>
            </a:r>
            <a:endParaRPr lang="ru-RU" sz="2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27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28625" y="3714750"/>
            <a:ext cx="635793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В этом месте пешеход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Терпеливо транспорт ждет.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Он пешком устал шагать,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Хочет пассажиром стать.</a:t>
            </a:r>
          </a:p>
        </p:txBody>
      </p:sp>
    </p:spTree>
    <p:custDataLst>
      <p:tags r:id="rId1"/>
    </p:custDataLst>
  </p:cSld>
  <p:clrMapOvr>
    <a:masterClrMapping/>
  </p:clrMapOvr>
  <p:transition advTm="248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0.03299 -0.2925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14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Рисунок 9" descr="Стихи о дорожных знаках. Дорожный знак. Место стоянки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7838" y="2928938"/>
            <a:ext cx="26098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0063" y="3714750"/>
            <a:ext cx="578643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Коль водитель вышел весь,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Ставит он машину здесь,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Чтоб, не нужная ему,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Не мешала никому.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428604"/>
            <a:ext cx="51440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Знак "Место стоянки"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3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3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21 0.03588 L 0.27431 -0.226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13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Рисунок 33" descr="Стихи о дорожных знаках. Дорожный знак. Пункт первой медицинской помощи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9838" y="3143250"/>
            <a:ext cx="1990725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214688"/>
            <a:ext cx="64293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Если кто сломает ногу,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Здесь врачи всегда помогут.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Помощь первую окажут,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Где лечиться дальше, скажут.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142852"/>
            <a:ext cx="6715172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Знак "Пункт первой </a:t>
            </a:r>
          </a:p>
          <a:p>
            <a:pPr algn="ctr"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медицинской помощи"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0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0.1875 -0.251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12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Рисунок 35" descr="Стихи о дорожных знаках. Дорожный знак. Автозаправочная станция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50" y="3214688"/>
            <a:ext cx="20002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214688"/>
            <a:ext cx="64293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Не доедешь без бензина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До кафе и магазина.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Этот знак вам скажет звонко: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"Рядышком бензоколонка!"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142852"/>
            <a:ext cx="69587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Знак "Автозаправочная станция"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3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22744 -0.2597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-13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Рисунок 37" descr="Стихи о дорожных знаках. Дорожный знак. Телефон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75" y="2951163"/>
            <a:ext cx="2143125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214688"/>
            <a:ext cx="6357937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Если нужно дозвониться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Хоть домой, хоть заграницу,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Знак поможет, скажет он,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Где искать вам телефон!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500042"/>
            <a:ext cx="38251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Знак "Телефон"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1"/>
                <a:tileRect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0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20382 -0.224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1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Рисунок 39" descr="Стихи о дорожных знаках. Дорожный знак. Пункт питания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25" y="3000375"/>
            <a:ext cx="2246313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0063" y="3286125"/>
            <a:ext cx="5929312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Коли вам нужна еда,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То пожалуйте сюда.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Эй, шофер, внимание!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Скоро пункт питания!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500042"/>
            <a:ext cx="5136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Знак "Пункт питания"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2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0.19062 -0.2319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" y="-11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Прямоугольник 2"/>
          <p:cNvSpPr>
            <a:spLocks noChangeArrowheads="1"/>
          </p:cNvSpPr>
          <p:nvPr/>
        </p:nvSpPr>
        <p:spPr bwMode="auto">
          <a:xfrm>
            <a:off x="214313" y="2571750"/>
            <a:ext cx="64293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sz="4000" b="1">
                <a:latin typeface="Monotype Corsiva" pitchFamily="66" charset="0"/>
                <a:cs typeface="Times New Roman" pitchFamily="18" charset="0"/>
              </a:rPr>
              <a:t>Правила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движения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</a:p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latin typeface="Monotype Corsiva" pitchFamily="66" charset="0"/>
                <a:cs typeface="Times New Roman" pitchFamily="18" charset="0"/>
              </a:rPr>
              <a:t>    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каждый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должен знать,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</a:p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latin typeface="Monotype Corsiva" pitchFamily="66" charset="0"/>
                <a:cs typeface="Times New Roman" pitchFamily="18" charset="0"/>
              </a:rPr>
              <a:t>           и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без промедления </a:t>
            </a:r>
            <a:endParaRPr lang="ru-RU" sz="4000" b="1">
              <a:latin typeface="Monotype Corsiva" pitchFamily="66" charset="0"/>
              <a:cs typeface="Times New Roman" pitchFamily="18" charset="0"/>
            </a:endParaRPr>
          </a:p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latin typeface="Monotype Corsiva" pitchFamily="66" charset="0"/>
                <a:cs typeface="Times New Roman" pitchFamily="18" charset="0"/>
              </a:rPr>
              <a:t>             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их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нужно выполнять!</a:t>
            </a:r>
          </a:p>
        </p:txBody>
      </p:sp>
    </p:spTree>
  </p:cSld>
  <p:clrMapOvr>
    <a:masterClrMapping/>
  </p:clrMapOvr>
  <p:transition advTm="1554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2428868"/>
            <a:ext cx="5857916" cy="255454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Хоть у вас терпенья нет,</a:t>
            </a:r>
          </a:p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Подождите: красный свет!</a:t>
            </a:r>
          </a:p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Красный свет нам говорит: Стой! Опасно! </a:t>
            </a:r>
          </a:p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Путь закрыт!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358063" y="5786438"/>
            <a:ext cx="1000125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358063" y="4786313"/>
            <a:ext cx="1000125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7358063" y="3857625"/>
            <a:ext cx="1000125" cy="92868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3786188" y="0"/>
            <a:ext cx="1500187" cy="1285875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47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79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000"/>
                            </p:stCondLst>
                            <p:childTnLst>
                              <p:par>
                                <p:cTn id="85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2214554"/>
            <a:ext cx="5572164" cy="353943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Жёлтый свет-предупрежденье: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Жди сигнала для движенья.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Объявляю вам заранее: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Перехода больше нет!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Не спешите, посмотрите,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посмотрите на меня!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Не спешите, 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подождите до зелёного огня.</a:t>
            </a:r>
            <a:endParaRPr lang="ru-RU" sz="2800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429500" y="4786313"/>
            <a:ext cx="928688" cy="928687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429500" y="3857625"/>
            <a:ext cx="928688" cy="9286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358063" y="5786438"/>
            <a:ext cx="1000125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3714750" y="142875"/>
            <a:ext cx="1428750" cy="1285875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210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0"/>
                            </p:stCondLst>
                            <p:childTnLst>
                              <p:par>
                                <p:cTn id="14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0"/>
                            </p:stCondLst>
                            <p:childTnLst>
                              <p:par>
                                <p:cTn id="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500"/>
                            </p:stCondLst>
                            <p:childTnLst>
                              <p:par>
                                <p:cTn id="7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6500"/>
                            </p:stCondLst>
                            <p:childTnLst>
                              <p:par>
                                <p:cTn id="7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500"/>
                            </p:stCondLst>
                            <p:childTnLst>
                              <p:par>
                                <p:cTn id="8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000240"/>
            <a:ext cx="5643602" cy="353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Зелёный свет  открыл дорогу: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Переходить ребят могут.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Вот теперь идите смело -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Пешеходам путь открыт!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Проходите, разрешаю,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Не беда, что я один,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Я надёжно защищаю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От трамваев и машин!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429500" y="5786438"/>
            <a:ext cx="928688" cy="928687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429500" y="4786313"/>
            <a:ext cx="928688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58063" y="3857625"/>
            <a:ext cx="1000125" cy="9286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3857625" y="0"/>
            <a:ext cx="1500188" cy="1285875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73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000"/>
                            </p:stCondLst>
                            <p:childTnLst>
                              <p:par>
                                <p:cTn id="99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5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928794" y="1785926"/>
            <a:ext cx="5214942" cy="4716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ru-RU" sz="4000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4000" dirty="0">
                <a:ln>
                  <a:solidFill>
                    <a:srgbClr val="FF0000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красный – молчим</a:t>
            </a:r>
          </a:p>
          <a:p>
            <a:pPr algn="r">
              <a:defRPr/>
            </a:pPr>
            <a:endParaRPr lang="ru-RU" sz="400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>
              <a:defRPr/>
            </a:pPr>
            <a:endParaRPr lang="ru-RU" sz="140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>
              <a:defRPr/>
            </a:pPr>
            <a:endParaRPr lang="ru-RU" sz="105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>
              <a:defRPr/>
            </a:pPr>
            <a:r>
              <a:rPr lang="ru-RU" sz="4000" dirty="0"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4000" dirty="0">
                <a:ln>
                  <a:solidFill>
                    <a:srgbClr val="FFC000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желтый – хлопаем</a:t>
            </a:r>
            <a:endParaRPr lang="ru-RU" sz="4000" dirty="0">
              <a:ln>
                <a:solidFill>
                  <a:srgbClr val="FFC000"/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</a:endParaRPr>
          </a:p>
          <a:p>
            <a:pPr algn="r" eaLnBrk="0" hangingPunct="0">
              <a:defRPr/>
            </a:pPr>
            <a:r>
              <a:rPr lang="ru-RU" sz="4000" dirty="0"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 </a:t>
            </a:r>
          </a:p>
          <a:p>
            <a:pPr algn="r" eaLnBrk="0" hangingPunct="0">
              <a:defRPr/>
            </a:pPr>
            <a:endParaRPr lang="ru-RU" sz="105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 eaLnBrk="0" hangingPunct="0">
              <a:defRPr/>
            </a:pPr>
            <a:endParaRPr lang="ru-RU" sz="400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 eaLnBrk="0" hangingPunct="0">
              <a:defRPr/>
            </a:pPr>
            <a:r>
              <a:rPr lang="ru-RU" sz="4000" dirty="0">
                <a:ln>
                  <a:solidFill>
                    <a:srgbClr val="00B050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35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зеленый – топаем</a:t>
            </a:r>
            <a:endParaRPr lang="ru-RU" sz="4000" dirty="0">
              <a:ln>
                <a:solidFill>
                  <a:srgbClr val="00B050"/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1350000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</a:endParaRPr>
          </a:p>
          <a:p>
            <a:pPr eaLnBrk="0" hangingPunct="0">
              <a:defRPr/>
            </a:pPr>
            <a:endParaRPr lang="ru-RU" dirty="0">
              <a:latin typeface="Arial" pitchFamily="34" charset="0"/>
            </a:endParaRP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857250" y="1428750"/>
            <a:ext cx="1714500" cy="17145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85813" y="3143250"/>
            <a:ext cx="1714500" cy="1714500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714375" y="4857750"/>
            <a:ext cx="1857375" cy="1857375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custDataLst>
      <p:tags r:id="rId1"/>
    </p:custDataLst>
  </p:cSld>
  <p:clrMapOvr>
    <a:masterClrMapping/>
  </p:clrMapOvr>
  <p:transition advTm="452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4" grpId="0" animBg="1"/>
      <p:bldP spid="4" grpId="1" animBg="1"/>
      <p:bldP spid="4" grpId="2" animBg="1"/>
      <p:bldP spid="4" grpId="3" animBg="1"/>
      <p:bldP spid="4" grpId="4" animBg="1"/>
      <p:bldP spid="5" grpId="0" animBg="1"/>
      <p:bldP spid="5" grpId="1" animBg="1"/>
      <p:bldP spid="5" grpId="2" animBg="1"/>
      <p:bldP spid="5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 descr="Стихи о дорожных знаках. Дорожный знак. Уступи дорогу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2547938"/>
            <a:ext cx="3022600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642938" y="3286125"/>
            <a:ext cx="585787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Если видишь этот знак,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Знай, что он не просто так.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Чтобы не было проблем,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Уступи дорогу всем!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5984" y="357166"/>
            <a:ext cx="57150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C00000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  "Уступи   дорогу"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C00000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2700000" scaled="1"/>
                <a:tileRect/>
              </a:gra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81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8 0.07407 L 0.29896 -0.1673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-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Рисунок 2" descr="Стихи о дорожных знаках. Дорожный знак. Движение запрещено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63" y="3143250"/>
            <a:ext cx="2714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71500" y="3500438"/>
            <a:ext cx="600075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Этот знак ну очень строгий,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Коль стоит он на дороге.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Говорит он нам: "Друзья,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Ездить здесь совсем нельзя!"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143108" y="0"/>
            <a:ext cx="578644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08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 "Движение запрещено"</a:t>
            </a:r>
            <a:endParaRPr lang="ru-RU" sz="4000" dirty="0">
              <a:ln w="9525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080000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68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81 0.08241 L 0.31181 -0.250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Рисунок 3" descr="Стихи о дорожных знаках. Дорожный знак. Въезд запрещен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813" y="2714625"/>
            <a:ext cx="2714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0063" y="3571875"/>
            <a:ext cx="600075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Знак водителей стращает,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Въезд машинам запрещает!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Не пытайтесь сгоряча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Ехать мимо кирпича!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500042"/>
            <a:ext cx="64921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Знак  "Въезд  запрещен"</a:t>
            </a:r>
            <a:endParaRPr lang="ru-RU" sz="4000" dirty="0">
              <a:ln w="9525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6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0.1449 L 0.23333 -0.1884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2.1|3.4|2.6|2.3|2.5|2.6|2.7|2.7|3.4|2.9|2.7|2.9|2.8|2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"/>
</p:tagLst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337</TotalTime>
  <Words>359</Words>
  <Application>Microsoft Office PowerPoint</Application>
  <PresentationFormat>Экран (4:3)</PresentationFormat>
  <Paragraphs>83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Шаповал Виктория Николаевна</dc:creator>
  <cp:lastModifiedBy>RUSSKIKH</cp:lastModifiedBy>
  <cp:revision>36</cp:revision>
  <dcterms:created xsi:type="dcterms:W3CDTF">2010-08-08T18:35:59Z</dcterms:created>
  <dcterms:modified xsi:type="dcterms:W3CDTF">2022-08-21T13:04:12Z</dcterms:modified>
</cp:coreProperties>
</file>